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80" r:id="rId2"/>
    <p:sldId id="443" r:id="rId3"/>
    <p:sldId id="444" r:id="rId4"/>
    <p:sldId id="445" r:id="rId5"/>
  </p:sldIdLst>
  <p:sldSz cx="9144000" cy="6858000" type="screen4x3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АРПОВ АЛЕКСЕЙ СЕРГЕЕВИЧ" initials="КАС" lastIdx="4" clrIdx="0"/>
  <p:cmAuthor id="1" name="Панан А.Ю." initials="ПАЮ" lastIdx="0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CF1"/>
    <a:srgbClr val="8274B6"/>
    <a:srgbClr val="DEAA46"/>
    <a:srgbClr val="077A3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2" autoAdjust="0"/>
    <p:restoredTop sz="94493" autoAdjust="0"/>
  </p:normalViewPr>
  <p:slideViewPr>
    <p:cSldViewPr snapToGrid="0" snapToObjects="1" showGuides="1">
      <p:cViewPr>
        <p:scale>
          <a:sx n="90" d="100"/>
          <a:sy n="90" d="100"/>
        </p:scale>
        <p:origin x="-348" y="29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300" d="100"/>
          <a:sy n="300" d="100"/>
        </p:scale>
        <p:origin x="798" y="-72"/>
      </p:cViewPr>
      <p:guideLst>
        <p:guide orient="horz" pos="3110"/>
        <p:guide orient="horz" pos="3127"/>
        <p:guide pos="2179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9" y="2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082487D5-B714-7E4A-B570-3D34B091A04A}" type="datetimeFigureOut">
              <a:rPr lang="en-US" smtClean="0"/>
              <a:pPr/>
              <a:t>4/6/2018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9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0E35AF29-335D-A348-BBFE-1B6F99F3EC6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43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9" y="2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74DA8CF0-9288-6E43-8350-3311193DC481}" type="datetimeFigureOut">
              <a:rPr lang="en-US" smtClean="0"/>
              <a:pPr/>
              <a:t>4/6/2018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8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9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553E209D-CC24-404D-BA45-4E524A1169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8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7914" y="273554"/>
            <a:ext cx="4981978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87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85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82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1909" y="207421"/>
            <a:ext cx="7920182" cy="687480"/>
          </a:xfrm>
          <a:prstGeom prst="rect">
            <a:avLst/>
          </a:prstGeom>
        </p:spPr>
        <p:txBody>
          <a:bodyPr lIns="0" tIns="0" rIns="0" bIns="0"/>
          <a:lstStyle>
            <a:lvl1pPr>
              <a:defRPr sz="2500" b="1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6338" y="1172023"/>
            <a:ext cx="8711322" cy="4089587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1581" y="6411605"/>
            <a:ext cx="4715741" cy="256614"/>
          </a:xfrm>
          <a:prstGeom prst="rect">
            <a:avLst/>
          </a:prstGeom>
        </p:spPr>
        <p:txBody>
          <a:bodyPr lIns="0" tIns="0" rIns="0" bIns="0"/>
          <a:lstStyle>
            <a:lvl1pPr marL="4408352">
              <a:lnSpc>
                <a:spcPts val="1176"/>
              </a:lnSpc>
              <a:defRPr sz="1100" b="0" i="0">
                <a:solidFill>
                  <a:srgbClr val="252523"/>
                </a:solidFill>
                <a:latin typeface="Times New Roman"/>
                <a:cs typeface="Times New Roman"/>
              </a:defRPr>
            </a:lvl1pPr>
          </a:lstStyle>
          <a:p>
            <a:fld id="{81D60167-4931-47E6-BA6A-407CBD079E47}" type="slidenum">
              <a:rPr lang="ru-RU" spc="-4" smtClean="0">
                <a:latin typeface="Arial"/>
                <a:cs typeface="Arial"/>
              </a:rPr>
              <a:pPr/>
              <a:t>‹#›</a:t>
            </a:fld>
            <a:endParaRPr lang="ru-RU" spc="-4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 userDrawn="1"/>
        </p:nvSpPr>
        <p:spPr>
          <a:xfrm>
            <a:off x="8516509" y="97634"/>
            <a:ext cx="848799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3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5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414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46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22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582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23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D350B4-811D-9C49-8D4A-B431FFD459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17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>
            <a:alphaModFix amt="33000"/>
            <a:lum bright="20000"/>
          </a:blip>
          <a:stretch>
            <a:fillRect/>
          </a:stretch>
        </p:blipFill>
        <p:spPr>
          <a:xfrm>
            <a:off x="5334759" y="-451827"/>
            <a:ext cx="4584602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 userDrawn="1"/>
        </p:nvSpPr>
        <p:spPr bwMode="auto">
          <a:xfrm>
            <a:off x="309563" y="247650"/>
            <a:ext cx="1787525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983" name="Group 1183"/>
          <p:cNvGrpSpPr>
            <a:grpSpLocks/>
          </p:cNvGrpSpPr>
          <p:nvPr userDrawn="1"/>
        </p:nvGrpSpPr>
        <p:grpSpPr bwMode="auto">
          <a:xfrm>
            <a:off x="309563" y="244475"/>
            <a:ext cx="250825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4" name="Group 1384"/>
          <p:cNvGrpSpPr>
            <a:grpSpLocks/>
          </p:cNvGrpSpPr>
          <p:nvPr userDrawn="1"/>
        </p:nvGrpSpPr>
        <p:grpSpPr bwMode="auto">
          <a:xfrm>
            <a:off x="369888" y="246063"/>
            <a:ext cx="184150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5" name="Group 1585"/>
          <p:cNvGrpSpPr>
            <a:grpSpLocks/>
          </p:cNvGrpSpPr>
          <p:nvPr userDrawn="1"/>
        </p:nvGrpSpPr>
        <p:grpSpPr bwMode="auto">
          <a:xfrm>
            <a:off x="438151" y="295275"/>
            <a:ext cx="303213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986" name="Group 1786"/>
          <p:cNvGrpSpPr>
            <a:grpSpLocks/>
          </p:cNvGrpSpPr>
          <p:nvPr userDrawn="1"/>
        </p:nvGrpSpPr>
        <p:grpSpPr bwMode="auto">
          <a:xfrm>
            <a:off x="525463" y="287338"/>
            <a:ext cx="212725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987" name="Freeform 1787"/>
          <p:cNvSpPr>
            <a:spLocks/>
          </p:cNvSpPr>
          <p:nvPr userDrawn="1"/>
        </p:nvSpPr>
        <p:spPr bwMode="auto">
          <a:xfrm>
            <a:off x="608013" y="333375"/>
            <a:ext cx="3175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8" name="Freeform 1788"/>
          <p:cNvSpPr>
            <a:spLocks/>
          </p:cNvSpPr>
          <p:nvPr userDrawn="1"/>
        </p:nvSpPr>
        <p:spPr bwMode="auto">
          <a:xfrm>
            <a:off x="596901" y="314325"/>
            <a:ext cx="4763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89" name="Freeform 1789"/>
          <p:cNvSpPr>
            <a:spLocks/>
          </p:cNvSpPr>
          <p:nvPr userDrawn="1"/>
        </p:nvSpPr>
        <p:spPr bwMode="auto">
          <a:xfrm>
            <a:off x="603251" y="319088"/>
            <a:ext cx="3175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0" name="Freeform 1790"/>
          <p:cNvSpPr>
            <a:spLocks/>
          </p:cNvSpPr>
          <p:nvPr userDrawn="1"/>
        </p:nvSpPr>
        <p:spPr bwMode="auto">
          <a:xfrm>
            <a:off x="606426" y="317500"/>
            <a:ext cx="3175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1" name="Freeform 1791"/>
          <p:cNvSpPr>
            <a:spLocks/>
          </p:cNvSpPr>
          <p:nvPr userDrawn="1"/>
        </p:nvSpPr>
        <p:spPr bwMode="auto">
          <a:xfrm>
            <a:off x="604838" y="320675"/>
            <a:ext cx="3175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2" name="Freeform 1792"/>
          <p:cNvSpPr>
            <a:spLocks/>
          </p:cNvSpPr>
          <p:nvPr userDrawn="1"/>
        </p:nvSpPr>
        <p:spPr bwMode="auto">
          <a:xfrm>
            <a:off x="603251" y="323850"/>
            <a:ext cx="3175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3" name="Freeform 1793"/>
          <p:cNvSpPr>
            <a:spLocks/>
          </p:cNvSpPr>
          <p:nvPr userDrawn="1"/>
        </p:nvSpPr>
        <p:spPr bwMode="auto">
          <a:xfrm>
            <a:off x="600076" y="327025"/>
            <a:ext cx="3175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4" name="Freeform 1794"/>
          <p:cNvSpPr>
            <a:spLocks/>
          </p:cNvSpPr>
          <p:nvPr userDrawn="1"/>
        </p:nvSpPr>
        <p:spPr bwMode="auto">
          <a:xfrm>
            <a:off x="609601" y="320675"/>
            <a:ext cx="3175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5" name="Freeform 1795"/>
          <p:cNvSpPr>
            <a:spLocks/>
          </p:cNvSpPr>
          <p:nvPr userDrawn="1"/>
        </p:nvSpPr>
        <p:spPr bwMode="auto">
          <a:xfrm>
            <a:off x="606426" y="323850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6" name="Freeform 1796"/>
          <p:cNvSpPr>
            <a:spLocks/>
          </p:cNvSpPr>
          <p:nvPr userDrawn="1"/>
        </p:nvSpPr>
        <p:spPr bwMode="auto">
          <a:xfrm>
            <a:off x="604838" y="327025"/>
            <a:ext cx="3175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7" name="Freeform 1797"/>
          <p:cNvSpPr>
            <a:spLocks/>
          </p:cNvSpPr>
          <p:nvPr userDrawn="1"/>
        </p:nvSpPr>
        <p:spPr bwMode="auto">
          <a:xfrm>
            <a:off x="603251" y="328613"/>
            <a:ext cx="1588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8" name="Rectangle 1798"/>
          <p:cNvSpPr>
            <a:spLocks noChangeArrowheads="1"/>
          </p:cNvSpPr>
          <p:nvPr userDrawn="1"/>
        </p:nvSpPr>
        <p:spPr bwMode="auto">
          <a:xfrm>
            <a:off x="606426" y="331788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99" name="Freeform 1799"/>
          <p:cNvSpPr>
            <a:spLocks/>
          </p:cNvSpPr>
          <p:nvPr userDrawn="1"/>
        </p:nvSpPr>
        <p:spPr bwMode="auto">
          <a:xfrm>
            <a:off x="600076" y="331788"/>
            <a:ext cx="3175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0" name="Freeform 1800"/>
          <p:cNvSpPr>
            <a:spLocks/>
          </p:cNvSpPr>
          <p:nvPr userDrawn="1"/>
        </p:nvSpPr>
        <p:spPr bwMode="auto">
          <a:xfrm>
            <a:off x="603251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1" name="Freeform 1801"/>
          <p:cNvSpPr>
            <a:spLocks/>
          </p:cNvSpPr>
          <p:nvPr userDrawn="1"/>
        </p:nvSpPr>
        <p:spPr bwMode="auto">
          <a:xfrm>
            <a:off x="603251" y="336550"/>
            <a:ext cx="1588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2" name="Freeform 1802"/>
          <p:cNvSpPr>
            <a:spLocks/>
          </p:cNvSpPr>
          <p:nvPr userDrawn="1"/>
        </p:nvSpPr>
        <p:spPr bwMode="auto">
          <a:xfrm>
            <a:off x="609601" y="327025"/>
            <a:ext cx="1588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3" name="Freeform 1803"/>
          <p:cNvSpPr>
            <a:spLocks/>
          </p:cNvSpPr>
          <p:nvPr userDrawn="1"/>
        </p:nvSpPr>
        <p:spPr bwMode="auto">
          <a:xfrm>
            <a:off x="606426" y="330200"/>
            <a:ext cx="3175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4" name="Freeform 1804"/>
          <p:cNvSpPr>
            <a:spLocks/>
          </p:cNvSpPr>
          <p:nvPr userDrawn="1"/>
        </p:nvSpPr>
        <p:spPr bwMode="auto">
          <a:xfrm>
            <a:off x="604838" y="331788"/>
            <a:ext cx="3175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5" name="Freeform 1805"/>
          <p:cNvSpPr>
            <a:spLocks/>
          </p:cNvSpPr>
          <p:nvPr userDrawn="1"/>
        </p:nvSpPr>
        <p:spPr bwMode="auto">
          <a:xfrm>
            <a:off x="603251" y="336550"/>
            <a:ext cx="3175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6" name="Freeform 1806"/>
          <p:cNvSpPr>
            <a:spLocks/>
          </p:cNvSpPr>
          <p:nvPr userDrawn="1"/>
        </p:nvSpPr>
        <p:spPr bwMode="auto">
          <a:xfrm>
            <a:off x="606426" y="334963"/>
            <a:ext cx="3175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7" name="Freeform 1807"/>
          <p:cNvSpPr>
            <a:spLocks/>
          </p:cNvSpPr>
          <p:nvPr userDrawn="1"/>
        </p:nvSpPr>
        <p:spPr bwMode="auto">
          <a:xfrm>
            <a:off x="595313" y="327025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8" name="Freeform 1808"/>
          <p:cNvSpPr>
            <a:spLocks/>
          </p:cNvSpPr>
          <p:nvPr userDrawn="1"/>
        </p:nvSpPr>
        <p:spPr bwMode="auto">
          <a:xfrm>
            <a:off x="595313" y="325438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09" name="Freeform 1809"/>
          <p:cNvSpPr>
            <a:spLocks/>
          </p:cNvSpPr>
          <p:nvPr userDrawn="1"/>
        </p:nvSpPr>
        <p:spPr bwMode="auto">
          <a:xfrm>
            <a:off x="595313" y="32385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0" name="Freeform 1810"/>
          <p:cNvSpPr>
            <a:spLocks/>
          </p:cNvSpPr>
          <p:nvPr userDrawn="1"/>
        </p:nvSpPr>
        <p:spPr bwMode="auto">
          <a:xfrm>
            <a:off x="595313" y="322263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1" name="Freeform 1811"/>
          <p:cNvSpPr>
            <a:spLocks/>
          </p:cNvSpPr>
          <p:nvPr userDrawn="1"/>
        </p:nvSpPr>
        <p:spPr bwMode="auto">
          <a:xfrm>
            <a:off x="595313" y="320675"/>
            <a:ext cx="1588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2" name="Freeform 1812"/>
          <p:cNvSpPr>
            <a:spLocks/>
          </p:cNvSpPr>
          <p:nvPr userDrawn="1"/>
        </p:nvSpPr>
        <p:spPr bwMode="auto">
          <a:xfrm>
            <a:off x="595313" y="317500"/>
            <a:ext cx="1588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3" name="Freeform 1813"/>
          <p:cNvSpPr>
            <a:spLocks/>
          </p:cNvSpPr>
          <p:nvPr userDrawn="1"/>
        </p:nvSpPr>
        <p:spPr bwMode="auto">
          <a:xfrm>
            <a:off x="595313" y="315913"/>
            <a:ext cx="3175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4" name="Freeform 1814"/>
          <p:cNvSpPr>
            <a:spLocks/>
          </p:cNvSpPr>
          <p:nvPr userDrawn="1"/>
        </p:nvSpPr>
        <p:spPr bwMode="auto">
          <a:xfrm>
            <a:off x="604838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5" name="Freeform 1815"/>
          <p:cNvSpPr>
            <a:spLocks/>
          </p:cNvSpPr>
          <p:nvPr userDrawn="1"/>
        </p:nvSpPr>
        <p:spPr bwMode="auto">
          <a:xfrm>
            <a:off x="606426" y="322263"/>
            <a:ext cx="1588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6" name="Freeform 1816"/>
          <p:cNvSpPr>
            <a:spLocks/>
          </p:cNvSpPr>
          <p:nvPr userDrawn="1"/>
        </p:nvSpPr>
        <p:spPr bwMode="auto">
          <a:xfrm>
            <a:off x="609601" y="325438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7" name="Freeform 1817"/>
          <p:cNvSpPr>
            <a:spLocks/>
          </p:cNvSpPr>
          <p:nvPr userDrawn="1"/>
        </p:nvSpPr>
        <p:spPr bwMode="auto">
          <a:xfrm>
            <a:off x="611188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8" name="Freeform 1818"/>
          <p:cNvSpPr>
            <a:spLocks/>
          </p:cNvSpPr>
          <p:nvPr userDrawn="1"/>
        </p:nvSpPr>
        <p:spPr bwMode="auto">
          <a:xfrm>
            <a:off x="606426" y="328613"/>
            <a:ext cx="1588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19" name="Freeform 1819"/>
          <p:cNvSpPr>
            <a:spLocks/>
          </p:cNvSpPr>
          <p:nvPr userDrawn="1"/>
        </p:nvSpPr>
        <p:spPr bwMode="auto">
          <a:xfrm>
            <a:off x="603251" y="327025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0" name="Freeform 1820"/>
          <p:cNvSpPr>
            <a:spLocks/>
          </p:cNvSpPr>
          <p:nvPr userDrawn="1"/>
        </p:nvSpPr>
        <p:spPr bwMode="auto">
          <a:xfrm>
            <a:off x="604838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1" name="Freeform 1821"/>
          <p:cNvSpPr>
            <a:spLocks/>
          </p:cNvSpPr>
          <p:nvPr userDrawn="1"/>
        </p:nvSpPr>
        <p:spPr bwMode="auto">
          <a:xfrm>
            <a:off x="603251" y="322263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2" name="Freeform 1822"/>
          <p:cNvSpPr>
            <a:spLocks/>
          </p:cNvSpPr>
          <p:nvPr userDrawn="1"/>
        </p:nvSpPr>
        <p:spPr bwMode="auto">
          <a:xfrm>
            <a:off x="606426" y="317500"/>
            <a:ext cx="1588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3" name="Freeform 1823"/>
          <p:cNvSpPr>
            <a:spLocks/>
          </p:cNvSpPr>
          <p:nvPr userDrawn="1"/>
        </p:nvSpPr>
        <p:spPr bwMode="auto">
          <a:xfrm>
            <a:off x="609601" y="31908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" name="Freeform 1824"/>
          <p:cNvSpPr>
            <a:spLocks/>
          </p:cNvSpPr>
          <p:nvPr userDrawn="1"/>
        </p:nvSpPr>
        <p:spPr bwMode="auto">
          <a:xfrm>
            <a:off x="611188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5" name="Freeform 1825"/>
          <p:cNvSpPr>
            <a:spLocks/>
          </p:cNvSpPr>
          <p:nvPr userDrawn="1"/>
        </p:nvSpPr>
        <p:spPr bwMode="auto">
          <a:xfrm>
            <a:off x="608013" y="330200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6" name="Freeform 1826"/>
          <p:cNvSpPr>
            <a:spLocks/>
          </p:cNvSpPr>
          <p:nvPr userDrawn="1"/>
        </p:nvSpPr>
        <p:spPr bwMode="auto">
          <a:xfrm>
            <a:off x="608013" y="334963"/>
            <a:ext cx="1588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7" name="Freeform 1827"/>
          <p:cNvSpPr>
            <a:spLocks/>
          </p:cNvSpPr>
          <p:nvPr userDrawn="1"/>
        </p:nvSpPr>
        <p:spPr bwMode="auto">
          <a:xfrm>
            <a:off x="600076" y="330200"/>
            <a:ext cx="1588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Freeform 1828"/>
          <p:cNvSpPr>
            <a:spLocks/>
          </p:cNvSpPr>
          <p:nvPr userDrawn="1"/>
        </p:nvSpPr>
        <p:spPr bwMode="auto">
          <a:xfrm>
            <a:off x="606426" y="333375"/>
            <a:ext cx="1588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9" name="Freeform 1829"/>
          <p:cNvSpPr>
            <a:spLocks/>
          </p:cNvSpPr>
          <p:nvPr userDrawn="1"/>
        </p:nvSpPr>
        <p:spPr bwMode="auto">
          <a:xfrm>
            <a:off x="603251" y="339725"/>
            <a:ext cx="3175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Freeform 1830"/>
          <p:cNvSpPr>
            <a:spLocks/>
          </p:cNvSpPr>
          <p:nvPr userDrawn="1"/>
        </p:nvSpPr>
        <p:spPr bwMode="auto">
          <a:xfrm>
            <a:off x="600076" y="331788"/>
            <a:ext cx="6350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1" name="Freeform 1831"/>
          <p:cNvSpPr>
            <a:spLocks/>
          </p:cNvSpPr>
          <p:nvPr userDrawn="1"/>
        </p:nvSpPr>
        <p:spPr bwMode="auto">
          <a:xfrm>
            <a:off x="595313" y="330200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2" name="Freeform 1832"/>
          <p:cNvSpPr>
            <a:spLocks/>
          </p:cNvSpPr>
          <p:nvPr userDrawn="1"/>
        </p:nvSpPr>
        <p:spPr bwMode="auto">
          <a:xfrm>
            <a:off x="596901" y="333375"/>
            <a:ext cx="1588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3" name="Freeform 1833"/>
          <p:cNvSpPr>
            <a:spLocks/>
          </p:cNvSpPr>
          <p:nvPr userDrawn="1"/>
        </p:nvSpPr>
        <p:spPr bwMode="auto">
          <a:xfrm>
            <a:off x="600076" y="334963"/>
            <a:ext cx="4763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4" name="Freeform 1834"/>
          <p:cNvSpPr>
            <a:spLocks/>
          </p:cNvSpPr>
          <p:nvPr userDrawn="1"/>
        </p:nvSpPr>
        <p:spPr bwMode="auto">
          <a:xfrm>
            <a:off x="595313" y="330200"/>
            <a:ext cx="3175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5" name="Freeform 1835"/>
          <p:cNvSpPr>
            <a:spLocks/>
          </p:cNvSpPr>
          <p:nvPr userDrawn="1"/>
        </p:nvSpPr>
        <p:spPr bwMode="auto">
          <a:xfrm>
            <a:off x="595313" y="338138"/>
            <a:ext cx="7938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6" name="Freeform 1836"/>
          <p:cNvSpPr>
            <a:spLocks/>
          </p:cNvSpPr>
          <p:nvPr userDrawn="1"/>
        </p:nvSpPr>
        <p:spPr bwMode="auto">
          <a:xfrm>
            <a:off x="593726" y="334963"/>
            <a:ext cx="7938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7" name="Freeform 1837"/>
          <p:cNvSpPr>
            <a:spLocks/>
          </p:cNvSpPr>
          <p:nvPr userDrawn="1"/>
        </p:nvSpPr>
        <p:spPr bwMode="auto">
          <a:xfrm>
            <a:off x="590551" y="314325"/>
            <a:ext cx="4763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8" name="Freeform 1838"/>
          <p:cNvSpPr>
            <a:spLocks/>
          </p:cNvSpPr>
          <p:nvPr userDrawn="1"/>
        </p:nvSpPr>
        <p:spPr bwMode="auto">
          <a:xfrm>
            <a:off x="592138" y="330200"/>
            <a:ext cx="3175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9" name="Freeform 1839"/>
          <p:cNvSpPr>
            <a:spLocks/>
          </p:cNvSpPr>
          <p:nvPr userDrawn="1"/>
        </p:nvSpPr>
        <p:spPr bwMode="auto">
          <a:xfrm>
            <a:off x="588963" y="295275"/>
            <a:ext cx="7938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0" name="Freeform 1840"/>
          <p:cNvSpPr>
            <a:spLocks/>
          </p:cNvSpPr>
          <p:nvPr userDrawn="1"/>
        </p:nvSpPr>
        <p:spPr bwMode="auto">
          <a:xfrm>
            <a:off x="588963" y="306388"/>
            <a:ext cx="7938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1" name="Freeform 1841"/>
          <p:cNvSpPr>
            <a:spLocks/>
          </p:cNvSpPr>
          <p:nvPr userDrawn="1"/>
        </p:nvSpPr>
        <p:spPr bwMode="auto">
          <a:xfrm>
            <a:off x="579438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2" name="Freeform 1842"/>
          <p:cNvSpPr>
            <a:spLocks/>
          </p:cNvSpPr>
          <p:nvPr userDrawn="1"/>
        </p:nvSpPr>
        <p:spPr bwMode="auto">
          <a:xfrm>
            <a:off x="590551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3" name="Freeform 1843"/>
          <p:cNvSpPr>
            <a:spLocks/>
          </p:cNvSpPr>
          <p:nvPr userDrawn="1"/>
        </p:nvSpPr>
        <p:spPr bwMode="auto">
          <a:xfrm>
            <a:off x="590551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4" name="Freeform 1844"/>
          <p:cNvSpPr>
            <a:spLocks/>
          </p:cNvSpPr>
          <p:nvPr userDrawn="1"/>
        </p:nvSpPr>
        <p:spPr bwMode="auto">
          <a:xfrm>
            <a:off x="588963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5" name="Freeform 1845"/>
          <p:cNvSpPr>
            <a:spLocks/>
          </p:cNvSpPr>
          <p:nvPr userDrawn="1"/>
        </p:nvSpPr>
        <p:spPr bwMode="auto">
          <a:xfrm>
            <a:off x="588963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6" name="Rectangle 1846"/>
          <p:cNvSpPr>
            <a:spLocks noChangeArrowheads="1"/>
          </p:cNvSpPr>
          <p:nvPr userDrawn="1"/>
        </p:nvSpPr>
        <p:spPr bwMode="auto">
          <a:xfrm>
            <a:off x="585788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7" name="Freeform 1847"/>
          <p:cNvSpPr>
            <a:spLocks/>
          </p:cNvSpPr>
          <p:nvPr userDrawn="1"/>
        </p:nvSpPr>
        <p:spPr bwMode="auto">
          <a:xfrm>
            <a:off x="585788" y="342900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8" name="Freeform 1848"/>
          <p:cNvSpPr>
            <a:spLocks/>
          </p:cNvSpPr>
          <p:nvPr userDrawn="1"/>
        </p:nvSpPr>
        <p:spPr bwMode="auto">
          <a:xfrm>
            <a:off x="582613" y="341313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49" name="Freeform 1849"/>
          <p:cNvSpPr>
            <a:spLocks/>
          </p:cNvSpPr>
          <p:nvPr userDrawn="1"/>
        </p:nvSpPr>
        <p:spPr bwMode="auto">
          <a:xfrm>
            <a:off x="584201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0" name="Freeform 1850"/>
          <p:cNvSpPr>
            <a:spLocks/>
          </p:cNvSpPr>
          <p:nvPr userDrawn="1"/>
        </p:nvSpPr>
        <p:spPr bwMode="auto">
          <a:xfrm>
            <a:off x="581026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1" name="Freeform 1851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2" name="Freeform 1852"/>
          <p:cNvSpPr>
            <a:spLocks/>
          </p:cNvSpPr>
          <p:nvPr userDrawn="1"/>
        </p:nvSpPr>
        <p:spPr bwMode="auto">
          <a:xfrm>
            <a:off x="5889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3" name="Freeform 1853"/>
          <p:cNvSpPr>
            <a:spLocks/>
          </p:cNvSpPr>
          <p:nvPr userDrawn="1"/>
        </p:nvSpPr>
        <p:spPr bwMode="auto">
          <a:xfrm>
            <a:off x="587376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4" name="Freeform 1854"/>
          <p:cNvSpPr>
            <a:spLocks/>
          </p:cNvSpPr>
          <p:nvPr userDrawn="1"/>
        </p:nvSpPr>
        <p:spPr bwMode="auto">
          <a:xfrm>
            <a:off x="58420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5" name="Freeform 1855"/>
          <p:cNvSpPr>
            <a:spLocks/>
          </p:cNvSpPr>
          <p:nvPr userDrawn="1"/>
        </p:nvSpPr>
        <p:spPr bwMode="auto">
          <a:xfrm>
            <a:off x="582613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6" name="Freeform 1856"/>
          <p:cNvSpPr>
            <a:spLocks/>
          </p:cNvSpPr>
          <p:nvPr userDrawn="1"/>
        </p:nvSpPr>
        <p:spPr bwMode="auto">
          <a:xfrm>
            <a:off x="5794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7" name="Freeform 1857"/>
          <p:cNvSpPr>
            <a:spLocks/>
          </p:cNvSpPr>
          <p:nvPr userDrawn="1"/>
        </p:nvSpPr>
        <p:spPr bwMode="auto">
          <a:xfrm>
            <a:off x="606426" y="342900"/>
            <a:ext cx="1588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8" name="Freeform 1858"/>
          <p:cNvSpPr>
            <a:spLocks/>
          </p:cNvSpPr>
          <p:nvPr userDrawn="1"/>
        </p:nvSpPr>
        <p:spPr bwMode="auto">
          <a:xfrm>
            <a:off x="595313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59" name="Freeform 1859"/>
          <p:cNvSpPr>
            <a:spLocks/>
          </p:cNvSpPr>
          <p:nvPr userDrawn="1"/>
        </p:nvSpPr>
        <p:spPr bwMode="auto">
          <a:xfrm>
            <a:off x="595313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0" name="Freeform 1860"/>
          <p:cNvSpPr>
            <a:spLocks/>
          </p:cNvSpPr>
          <p:nvPr userDrawn="1"/>
        </p:nvSpPr>
        <p:spPr bwMode="auto">
          <a:xfrm>
            <a:off x="596901" y="341313"/>
            <a:ext cx="1588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1" name="Freeform 1861"/>
          <p:cNvSpPr>
            <a:spLocks/>
          </p:cNvSpPr>
          <p:nvPr userDrawn="1"/>
        </p:nvSpPr>
        <p:spPr bwMode="auto">
          <a:xfrm>
            <a:off x="596901" y="342900"/>
            <a:ext cx="1588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2" name="Rectangle 1862"/>
          <p:cNvSpPr>
            <a:spLocks noChangeArrowheads="1"/>
          </p:cNvSpPr>
          <p:nvPr userDrawn="1"/>
        </p:nvSpPr>
        <p:spPr bwMode="auto">
          <a:xfrm>
            <a:off x="600076" y="341313"/>
            <a:ext cx="1588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3" name="Freeform 1863"/>
          <p:cNvSpPr>
            <a:spLocks/>
          </p:cNvSpPr>
          <p:nvPr userDrawn="1"/>
        </p:nvSpPr>
        <p:spPr bwMode="auto">
          <a:xfrm>
            <a:off x="600076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4" name="Freeform 1864"/>
          <p:cNvSpPr>
            <a:spLocks/>
          </p:cNvSpPr>
          <p:nvPr userDrawn="1"/>
        </p:nvSpPr>
        <p:spPr bwMode="auto">
          <a:xfrm>
            <a:off x="6032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5" name="Freeform 1865"/>
          <p:cNvSpPr>
            <a:spLocks/>
          </p:cNvSpPr>
          <p:nvPr userDrawn="1"/>
        </p:nvSpPr>
        <p:spPr bwMode="auto">
          <a:xfrm>
            <a:off x="6032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6" name="Freeform 1866"/>
          <p:cNvSpPr>
            <a:spLocks/>
          </p:cNvSpPr>
          <p:nvPr userDrawn="1"/>
        </p:nvSpPr>
        <p:spPr bwMode="auto">
          <a:xfrm>
            <a:off x="604838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7" name="Freeform 1867"/>
          <p:cNvSpPr>
            <a:spLocks/>
          </p:cNvSpPr>
          <p:nvPr userDrawn="1"/>
        </p:nvSpPr>
        <p:spPr bwMode="auto">
          <a:xfrm>
            <a:off x="604838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8" name="Freeform 1868"/>
          <p:cNvSpPr>
            <a:spLocks/>
          </p:cNvSpPr>
          <p:nvPr userDrawn="1"/>
        </p:nvSpPr>
        <p:spPr bwMode="auto">
          <a:xfrm>
            <a:off x="59531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69" name="Freeform 1869"/>
          <p:cNvSpPr>
            <a:spLocks/>
          </p:cNvSpPr>
          <p:nvPr userDrawn="1"/>
        </p:nvSpPr>
        <p:spPr bwMode="auto">
          <a:xfrm>
            <a:off x="59848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0" name="Freeform 1870"/>
          <p:cNvSpPr>
            <a:spLocks/>
          </p:cNvSpPr>
          <p:nvPr userDrawn="1"/>
        </p:nvSpPr>
        <p:spPr bwMode="auto">
          <a:xfrm>
            <a:off x="601663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1" name="Freeform 1871"/>
          <p:cNvSpPr>
            <a:spLocks/>
          </p:cNvSpPr>
          <p:nvPr userDrawn="1"/>
        </p:nvSpPr>
        <p:spPr bwMode="auto">
          <a:xfrm>
            <a:off x="603251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2" name="Freeform 1872"/>
          <p:cNvSpPr>
            <a:spLocks/>
          </p:cNvSpPr>
          <p:nvPr userDrawn="1"/>
        </p:nvSpPr>
        <p:spPr bwMode="auto">
          <a:xfrm>
            <a:off x="604838" y="342900"/>
            <a:ext cx="1588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3" name="Freeform 1873"/>
          <p:cNvSpPr>
            <a:spLocks/>
          </p:cNvSpPr>
          <p:nvPr userDrawn="1"/>
        </p:nvSpPr>
        <p:spPr bwMode="auto">
          <a:xfrm>
            <a:off x="592138" y="342900"/>
            <a:ext cx="1588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4" name="Freeform 1874"/>
          <p:cNvSpPr>
            <a:spLocks/>
          </p:cNvSpPr>
          <p:nvPr userDrawn="1"/>
        </p:nvSpPr>
        <p:spPr bwMode="auto">
          <a:xfrm>
            <a:off x="579438" y="341313"/>
            <a:ext cx="28575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5" name="Freeform 1875"/>
          <p:cNvSpPr>
            <a:spLocks/>
          </p:cNvSpPr>
          <p:nvPr userDrawn="1"/>
        </p:nvSpPr>
        <p:spPr bwMode="auto">
          <a:xfrm>
            <a:off x="579438" y="344488"/>
            <a:ext cx="28575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6" name="Freeform 1876"/>
          <p:cNvSpPr>
            <a:spLocks noEditPoints="1"/>
          </p:cNvSpPr>
          <p:nvPr userDrawn="1"/>
        </p:nvSpPr>
        <p:spPr bwMode="auto">
          <a:xfrm>
            <a:off x="592138" y="314325"/>
            <a:ext cx="3175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7" name="Freeform 1877"/>
          <p:cNvSpPr>
            <a:spLocks noEditPoints="1"/>
          </p:cNvSpPr>
          <p:nvPr userDrawn="1"/>
        </p:nvSpPr>
        <p:spPr bwMode="auto">
          <a:xfrm>
            <a:off x="315913" y="490538"/>
            <a:ext cx="165100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8" name="Freeform 1878"/>
          <p:cNvSpPr>
            <a:spLocks/>
          </p:cNvSpPr>
          <p:nvPr userDrawn="1"/>
        </p:nvSpPr>
        <p:spPr bwMode="auto">
          <a:xfrm>
            <a:off x="339726" y="520700"/>
            <a:ext cx="7938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79" name="Freeform 1879"/>
          <p:cNvSpPr>
            <a:spLocks/>
          </p:cNvSpPr>
          <p:nvPr userDrawn="1"/>
        </p:nvSpPr>
        <p:spPr bwMode="auto">
          <a:xfrm>
            <a:off x="407988" y="674688"/>
            <a:ext cx="7938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0" name="Freeform 1880"/>
          <p:cNvSpPr>
            <a:spLocks/>
          </p:cNvSpPr>
          <p:nvPr userDrawn="1"/>
        </p:nvSpPr>
        <p:spPr bwMode="auto">
          <a:xfrm>
            <a:off x="395288" y="660400"/>
            <a:ext cx="14288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1" name="Freeform 1881"/>
          <p:cNvSpPr>
            <a:spLocks/>
          </p:cNvSpPr>
          <p:nvPr userDrawn="1"/>
        </p:nvSpPr>
        <p:spPr bwMode="auto">
          <a:xfrm>
            <a:off x="401638" y="652463"/>
            <a:ext cx="3175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2" name="Freeform 1882"/>
          <p:cNvSpPr>
            <a:spLocks/>
          </p:cNvSpPr>
          <p:nvPr userDrawn="1"/>
        </p:nvSpPr>
        <p:spPr bwMode="auto">
          <a:xfrm>
            <a:off x="384176" y="650875"/>
            <a:ext cx="17463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3" name="Freeform 1883"/>
          <p:cNvSpPr>
            <a:spLocks/>
          </p:cNvSpPr>
          <p:nvPr userDrawn="1"/>
        </p:nvSpPr>
        <p:spPr bwMode="auto">
          <a:xfrm>
            <a:off x="398463" y="642938"/>
            <a:ext cx="3175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4" name="Freeform 1884"/>
          <p:cNvSpPr>
            <a:spLocks/>
          </p:cNvSpPr>
          <p:nvPr userDrawn="1"/>
        </p:nvSpPr>
        <p:spPr bwMode="auto">
          <a:xfrm>
            <a:off x="400051" y="641350"/>
            <a:ext cx="12700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5" name="Freeform 1885"/>
          <p:cNvSpPr>
            <a:spLocks/>
          </p:cNvSpPr>
          <p:nvPr userDrawn="1"/>
        </p:nvSpPr>
        <p:spPr bwMode="auto">
          <a:xfrm>
            <a:off x="377826" y="638175"/>
            <a:ext cx="20638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6" name="Freeform 1886"/>
          <p:cNvSpPr>
            <a:spLocks/>
          </p:cNvSpPr>
          <p:nvPr userDrawn="1"/>
        </p:nvSpPr>
        <p:spPr bwMode="auto">
          <a:xfrm>
            <a:off x="396876" y="625475"/>
            <a:ext cx="3175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7" name="Freeform 1887"/>
          <p:cNvSpPr>
            <a:spLocks/>
          </p:cNvSpPr>
          <p:nvPr userDrawn="1"/>
        </p:nvSpPr>
        <p:spPr bwMode="auto">
          <a:xfrm>
            <a:off x="384176" y="623888"/>
            <a:ext cx="11113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8" name="Freeform 1888"/>
          <p:cNvSpPr>
            <a:spLocks/>
          </p:cNvSpPr>
          <p:nvPr userDrawn="1"/>
        </p:nvSpPr>
        <p:spPr bwMode="auto">
          <a:xfrm>
            <a:off x="393701" y="619125"/>
            <a:ext cx="85725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89" name="Freeform 1889"/>
          <p:cNvSpPr>
            <a:spLocks/>
          </p:cNvSpPr>
          <p:nvPr userDrawn="1"/>
        </p:nvSpPr>
        <p:spPr bwMode="auto">
          <a:xfrm>
            <a:off x="379413" y="615950"/>
            <a:ext cx="12700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0" name="Freeform 1890"/>
          <p:cNvSpPr>
            <a:spLocks/>
          </p:cNvSpPr>
          <p:nvPr userDrawn="1"/>
        </p:nvSpPr>
        <p:spPr bwMode="auto">
          <a:xfrm>
            <a:off x="377826" y="604838"/>
            <a:ext cx="11113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1" name="Freeform 1891"/>
          <p:cNvSpPr>
            <a:spLocks/>
          </p:cNvSpPr>
          <p:nvPr userDrawn="1"/>
        </p:nvSpPr>
        <p:spPr bwMode="auto">
          <a:xfrm>
            <a:off x="377826" y="604838"/>
            <a:ext cx="3175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2" name="Freeform 1892"/>
          <p:cNvSpPr>
            <a:spLocks/>
          </p:cNvSpPr>
          <p:nvPr userDrawn="1"/>
        </p:nvSpPr>
        <p:spPr bwMode="auto">
          <a:xfrm>
            <a:off x="347663" y="534988"/>
            <a:ext cx="31750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3" name="Freeform 1893"/>
          <p:cNvSpPr>
            <a:spLocks/>
          </p:cNvSpPr>
          <p:nvPr userDrawn="1"/>
        </p:nvSpPr>
        <p:spPr bwMode="auto">
          <a:xfrm>
            <a:off x="411163" y="679450"/>
            <a:ext cx="4763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4" name="Freeform 1894"/>
          <p:cNvSpPr>
            <a:spLocks/>
          </p:cNvSpPr>
          <p:nvPr userDrawn="1"/>
        </p:nvSpPr>
        <p:spPr bwMode="auto">
          <a:xfrm>
            <a:off x="373063" y="598488"/>
            <a:ext cx="9525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5" name="Freeform 1895"/>
          <p:cNvSpPr>
            <a:spLocks/>
          </p:cNvSpPr>
          <p:nvPr userDrawn="1"/>
        </p:nvSpPr>
        <p:spPr bwMode="auto">
          <a:xfrm>
            <a:off x="406401" y="657225"/>
            <a:ext cx="3175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6" name="Freeform 1896"/>
          <p:cNvSpPr>
            <a:spLocks/>
          </p:cNvSpPr>
          <p:nvPr userDrawn="1"/>
        </p:nvSpPr>
        <p:spPr bwMode="auto">
          <a:xfrm>
            <a:off x="392113" y="660400"/>
            <a:ext cx="3175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7" name="Freeform 1897"/>
          <p:cNvSpPr>
            <a:spLocks/>
          </p:cNvSpPr>
          <p:nvPr userDrawn="1"/>
        </p:nvSpPr>
        <p:spPr bwMode="auto">
          <a:xfrm>
            <a:off x="403226" y="666750"/>
            <a:ext cx="12700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8" name="Freeform 1898"/>
          <p:cNvSpPr>
            <a:spLocks/>
          </p:cNvSpPr>
          <p:nvPr userDrawn="1"/>
        </p:nvSpPr>
        <p:spPr bwMode="auto">
          <a:xfrm>
            <a:off x="461963" y="633413"/>
            <a:ext cx="12700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99" name="Freeform 1899"/>
          <p:cNvSpPr>
            <a:spLocks/>
          </p:cNvSpPr>
          <p:nvPr userDrawn="1"/>
        </p:nvSpPr>
        <p:spPr bwMode="auto">
          <a:xfrm>
            <a:off x="458788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0" name="Freeform 1900"/>
          <p:cNvSpPr>
            <a:spLocks/>
          </p:cNvSpPr>
          <p:nvPr userDrawn="1"/>
        </p:nvSpPr>
        <p:spPr bwMode="auto">
          <a:xfrm>
            <a:off x="455613" y="633413"/>
            <a:ext cx="1588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1" name="Freeform 1901"/>
          <p:cNvSpPr>
            <a:spLocks/>
          </p:cNvSpPr>
          <p:nvPr userDrawn="1"/>
        </p:nvSpPr>
        <p:spPr bwMode="auto">
          <a:xfrm>
            <a:off x="468313" y="630238"/>
            <a:ext cx="4763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2" name="Freeform 1902"/>
          <p:cNvSpPr>
            <a:spLocks/>
          </p:cNvSpPr>
          <p:nvPr userDrawn="1"/>
        </p:nvSpPr>
        <p:spPr bwMode="auto">
          <a:xfrm>
            <a:off x="384176" y="614363"/>
            <a:ext cx="3175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3" name="Freeform 1903"/>
          <p:cNvSpPr>
            <a:spLocks/>
          </p:cNvSpPr>
          <p:nvPr userDrawn="1"/>
        </p:nvSpPr>
        <p:spPr bwMode="auto">
          <a:xfrm>
            <a:off x="409576" y="671513"/>
            <a:ext cx="3175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4" name="Freeform 1904"/>
          <p:cNvSpPr>
            <a:spLocks/>
          </p:cNvSpPr>
          <p:nvPr userDrawn="1"/>
        </p:nvSpPr>
        <p:spPr bwMode="auto">
          <a:xfrm>
            <a:off x="342901" y="528638"/>
            <a:ext cx="7938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5" name="Freeform 1905"/>
          <p:cNvSpPr>
            <a:spLocks/>
          </p:cNvSpPr>
          <p:nvPr userDrawn="1"/>
        </p:nvSpPr>
        <p:spPr bwMode="auto">
          <a:xfrm>
            <a:off x="341313" y="492125"/>
            <a:ext cx="7938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6" name="Freeform 1906"/>
          <p:cNvSpPr>
            <a:spLocks/>
          </p:cNvSpPr>
          <p:nvPr userDrawn="1"/>
        </p:nvSpPr>
        <p:spPr bwMode="auto">
          <a:xfrm>
            <a:off x="327026" y="490538"/>
            <a:ext cx="4763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7" name="Freeform 1907"/>
          <p:cNvSpPr>
            <a:spLocks/>
          </p:cNvSpPr>
          <p:nvPr userDrawn="1"/>
        </p:nvSpPr>
        <p:spPr bwMode="auto">
          <a:xfrm>
            <a:off x="319088" y="504825"/>
            <a:ext cx="17463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8" name="Freeform 1908"/>
          <p:cNvSpPr>
            <a:spLocks/>
          </p:cNvSpPr>
          <p:nvPr userDrawn="1"/>
        </p:nvSpPr>
        <p:spPr bwMode="auto">
          <a:xfrm>
            <a:off x="327026" y="517525"/>
            <a:ext cx="7938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09" name="Freeform 1909"/>
          <p:cNvSpPr>
            <a:spLocks/>
          </p:cNvSpPr>
          <p:nvPr userDrawn="1"/>
        </p:nvSpPr>
        <p:spPr bwMode="auto">
          <a:xfrm>
            <a:off x="344488" y="512763"/>
            <a:ext cx="4763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0" name="Freeform 1910"/>
          <p:cNvSpPr>
            <a:spLocks/>
          </p:cNvSpPr>
          <p:nvPr userDrawn="1"/>
        </p:nvSpPr>
        <p:spPr bwMode="auto">
          <a:xfrm>
            <a:off x="334963" y="514350"/>
            <a:ext cx="12700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1" name="Freeform 1911"/>
          <p:cNvSpPr>
            <a:spLocks/>
          </p:cNvSpPr>
          <p:nvPr userDrawn="1"/>
        </p:nvSpPr>
        <p:spPr bwMode="auto">
          <a:xfrm>
            <a:off x="325438" y="496888"/>
            <a:ext cx="15875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2" name="Freeform 1912"/>
          <p:cNvSpPr>
            <a:spLocks/>
          </p:cNvSpPr>
          <p:nvPr userDrawn="1"/>
        </p:nvSpPr>
        <p:spPr bwMode="auto">
          <a:xfrm>
            <a:off x="331788" y="504825"/>
            <a:ext cx="9525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3" name="Freeform 1913"/>
          <p:cNvSpPr>
            <a:spLocks/>
          </p:cNvSpPr>
          <p:nvPr userDrawn="1"/>
        </p:nvSpPr>
        <p:spPr bwMode="auto">
          <a:xfrm>
            <a:off x="325438" y="496888"/>
            <a:ext cx="4763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4" name="Freeform 1914"/>
          <p:cNvSpPr>
            <a:spLocks/>
          </p:cNvSpPr>
          <p:nvPr userDrawn="1"/>
        </p:nvSpPr>
        <p:spPr bwMode="auto">
          <a:xfrm>
            <a:off x="333376" y="493713"/>
            <a:ext cx="3175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5" name="Freeform 1915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6" name="Freeform 1916"/>
          <p:cNvSpPr>
            <a:spLocks noEditPoints="1"/>
          </p:cNvSpPr>
          <p:nvPr userDrawn="1"/>
        </p:nvSpPr>
        <p:spPr bwMode="auto">
          <a:xfrm>
            <a:off x="484188" y="476250"/>
            <a:ext cx="82550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7" name="Freeform 1917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8" name="Freeform 1918"/>
          <p:cNvSpPr>
            <a:spLocks noEditPoints="1"/>
          </p:cNvSpPr>
          <p:nvPr userDrawn="1"/>
        </p:nvSpPr>
        <p:spPr bwMode="auto">
          <a:xfrm>
            <a:off x="485776" y="477838"/>
            <a:ext cx="79375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19" name="Freeform 1919"/>
          <p:cNvSpPr>
            <a:spLocks/>
          </p:cNvSpPr>
          <p:nvPr userDrawn="1"/>
        </p:nvSpPr>
        <p:spPr bwMode="auto">
          <a:xfrm>
            <a:off x="857251" y="284163"/>
            <a:ext cx="101600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0" name="Freeform 1920"/>
          <p:cNvSpPr>
            <a:spLocks/>
          </p:cNvSpPr>
          <p:nvPr userDrawn="1"/>
        </p:nvSpPr>
        <p:spPr bwMode="auto">
          <a:xfrm>
            <a:off x="987426" y="284163"/>
            <a:ext cx="84138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1" name="Freeform 1921"/>
          <p:cNvSpPr>
            <a:spLocks/>
          </p:cNvSpPr>
          <p:nvPr userDrawn="1"/>
        </p:nvSpPr>
        <p:spPr bwMode="auto">
          <a:xfrm>
            <a:off x="1100138" y="284163"/>
            <a:ext cx="80963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2" name="Freeform 1922"/>
          <p:cNvSpPr>
            <a:spLocks/>
          </p:cNvSpPr>
          <p:nvPr userDrawn="1"/>
        </p:nvSpPr>
        <p:spPr bwMode="auto">
          <a:xfrm>
            <a:off x="1209676" y="284163"/>
            <a:ext cx="82550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3" name="Freeform 1923"/>
          <p:cNvSpPr>
            <a:spLocks/>
          </p:cNvSpPr>
          <p:nvPr userDrawn="1"/>
        </p:nvSpPr>
        <p:spPr bwMode="auto">
          <a:xfrm>
            <a:off x="1317626" y="282575"/>
            <a:ext cx="762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4" name="Freeform 1924"/>
          <p:cNvSpPr>
            <a:spLocks/>
          </p:cNvSpPr>
          <p:nvPr userDrawn="1"/>
        </p:nvSpPr>
        <p:spPr bwMode="auto">
          <a:xfrm>
            <a:off x="1403351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5" name="Freeform 1925"/>
          <p:cNvSpPr>
            <a:spLocks/>
          </p:cNvSpPr>
          <p:nvPr userDrawn="1"/>
        </p:nvSpPr>
        <p:spPr bwMode="auto">
          <a:xfrm>
            <a:off x="1504951" y="284163"/>
            <a:ext cx="63500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6" name="Freeform 1926"/>
          <p:cNvSpPr>
            <a:spLocks noEditPoints="1"/>
          </p:cNvSpPr>
          <p:nvPr userDrawn="1"/>
        </p:nvSpPr>
        <p:spPr bwMode="auto">
          <a:xfrm>
            <a:off x="1593851" y="282575"/>
            <a:ext cx="71438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7" name="Freeform 1927"/>
          <p:cNvSpPr>
            <a:spLocks/>
          </p:cNvSpPr>
          <p:nvPr userDrawn="1"/>
        </p:nvSpPr>
        <p:spPr bwMode="auto">
          <a:xfrm>
            <a:off x="1677988" y="282575"/>
            <a:ext cx="77788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8" name="Freeform 1928"/>
          <p:cNvSpPr>
            <a:spLocks/>
          </p:cNvSpPr>
          <p:nvPr userDrawn="1"/>
        </p:nvSpPr>
        <p:spPr bwMode="auto">
          <a:xfrm>
            <a:off x="1763713" y="284163"/>
            <a:ext cx="84138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29" name="Freeform 1929"/>
          <p:cNvSpPr>
            <a:spLocks noEditPoints="1"/>
          </p:cNvSpPr>
          <p:nvPr userDrawn="1"/>
        </p:nvSpPr>
        <p:spPr bwMode="auto">
          <a:xfrm>
            <a:off x="1865313" y="282575"/>
            <a:ext cx="73025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0" name="Freeform 1930"/>
          <p:cNvSpPr>
            <a:spLocks noEditPoints="1"/>
          </p:cNvSpPr>
          <p:nvPr userDrawn="1"/>
        </p:nvSpPr>
        <p:spPr bwMode="auto">
          <a:xfrm>
            <a:off x="1957388" y="282575"/>
            <a:ext cx="93663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1" name="Freeform 1931"/>
          <p:cNvSpPr>
            <a:spLocks noEditPoints="1"/>
          </p:cNvSpPr>
          <p:nvPr userDrawn="1"/>
        </p:nvSpPr>
        <p:spPr bwMode="auto">
          <a:xfrm>
            <a:off x="850901" y="434975"/>
            <a:ext cx="1143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2" name="Freeform 1932"/>
          <p:cNvSpPr>
            <a:spLocks/>
          </p:cNvSpPr>
          <p:nvPr userDrawn="1"/>
        </p:nvSpPr>
        <p:spPr bwMode="auto">
          <a:xfrm>
            <a:off x="985838" y="438150"/>
            <a:ext cx="82550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3" name="Freeform 1933"/>
          <p:cNvSpPr>
            <a:spLocks/>
          </p:cNvSpPr>
          <p:nvPr userDrawn="1"/>
        </p:nvSpPr>
        <p:spPr bwMode="auto">
          <a:xfrm>
            <a:off x="1096963" y="438150"/>
            <a:ext cx="82550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4" name="Freeform 1934"/>
          <p:cNvSpPr>
            <a:spLocks noEditPoints="1"/>
          </p:cNvSpPr>
          <p:nvPr userDrawn="1"/>
        </p:nvSpPr>
        <p:spPr bwMode="auto">
          <a:xfrm>
            <a:off x="1195388" y="436563"/>
            <a:ext cx="92075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5" name="Freeform 1935"/>
          <p:cNvSpPr>
            <a:spLocks/>
          </p:cNvSpPr>
          <p:nvPr userDrawn="1"/>
        </p:nvSpPr>
        <p:spPr bwMode="auto">
          <a:xfrm>
            <a:off x="1304926" y="438150"/>
            <a:ext cx="80963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6" name="Freeform 1936"/>
          <p:cNvSpPr>
            <a:spLocks/>
          </p:cNvSpPr>
          <p:nvPr userDrawn="1"/>
        </p:nvSpPr>
        <p:spPr bwMode="auto">
          <a:xfrm>
            <a:off x="1409701" y="436563"/>
            <a:ext cx="77788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7" name="Freeform 1937"/>
          <p:cNvSpPr>
            <a:spLocks noEditPoints="1"/>
          </p:cNvSpPr>
          <p:nvPr userDrawn="1"/>
        </p:nvSpPr>
        <p:spPr bwMode="auto">
          <a:xfrm>
            <a:off x="1500188" y="436563"/>
            <a:ext cx="92075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8" name="Freeform 1938"/>
          <p:cNvSpPr>
            <a:spLocks noEditPoints="1"/>
          </p:cNvSpPr>
          <p:nvPr userDrawn="1"/>
        </p:nvSpPr>
        <p:spPr bwMode="auto">
          <a:xfrm>
            <a:off x="1617663" y="436563"/>
            <a:ext cx="71438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9" name="Freeform 1939"/>
          <p:cNvSpPr>
            <a:spLocks noEditPoints="1"/>
          </p:cNvSpPr>
          <p:nvPr userDrawn="1"/>
        </p:nvSpPr>
        <p:spPr bwMode="auto">
          <a:xfrm>
            <a:off x="852488" y="623888"/>
            <a:ext cx="44450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0" name="Freeform 1940"/>
          <p:cNvSpPr>
            <a:spLocks noEditPoints="1"/>
          </p:cNvSpPr>
          <p:nvPr userDrawn="1"/>
        </p:nvSpPr>
        <p:spPr bwMode="auto">
          <a:xfrm>
            <a:off x="906463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1" name="Freeform 1941"/>
          <p:cNvSpPr>
            <a:spLocks/>
          </p:cNvSpPr>
          <p:nvPr userDrawn="1"/>
        </p:nvSpPr>
        <p:spPr bwMode="auto">
          <a:xfrm>
            <a:off x="97790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2" name="Freeform 1942"/>
          <p:cNvSpPr>
            <a:spLocks/>
          </p:cNvSpPr>
          <p:nvPr userDrawn="1"/>
        </p:nvSpPr>
        <p:spPr bwMode="auto">
          <a:xfrm>
            <a:off x="10350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3" name="Freeform 1943"/>
          <p:cNvSpPr>
            <a:spLocks/>
          </p:cNvSpPr>
          <p:nvPr userDrawn="1"/>
        </p:nvSpPr>
        <p:spPr bwMode="auto">
          <a:xfrm>
            <a:off x="1098551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4" name="Freeform 1944"/>
          <p:cNvSpPr>
            <a:spLocks noEditPoints="1"/>
          </p:cNvSpPr>
          <p:nvPr userDrawn="1"/>
        </p:nvSpPr>
        <p:spPr bwMode="auto">
          <a:xfrm>
            <a:off x="1169988" y="608013"/>
            <a:ext cx="52388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5" name="Freeform 1945"/>
          <p:cNvSpPr>
            <a:spLocks/>
          </p:cNvSpPr>
          <p:nvPr userDrawn="1"/>
        </p:nvSpPr>
        <p:spPr bwMode="auto">
          <a:xfrm>
            <a:off x="1238251" y="623888"/>
            <a:ext cx="49213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6" name="Freeform 1946"/>
          <p:cNvSpPr>
            <a:spLocks/>
          </p:cNvSpPr>
          <p:nvPr userDrawn="1"/>
        </p:nvSpPr>
        <p:spPr bwMode="auto">
          <a:xfrm>
            <a:off x="1301751" y="625475"/>
            <a:ext cx="49213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7" name="Freeform 1947"/>
          <p:cNvSpPr>
            <a:spLocks noEditPoints="1"/>
          </p:cNvSpPr>
          <p:nvPr userDrawn="1"/>
        </p:nvSpPr>
        <p:spPr bwMode="auto">
          <a:xfrm>
            <a:off x="1360488" y="623888"/>
            <a:ext cx="58738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8" name="Freeform 1948"/>
          <p:cNvSpPr>
            <a:spLocks noEditPoints="1"/>
          </p:cNvSpPr>
          <p:nvPr userDrawn="1"/>
        </p:nvSpPr>
        <p:spPr bwMode="auto">
          <a:xfrm>
            <a:off x="1435101" y="608013"/>
            <a:ext cx="52388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9" name="Freeform 1949"/>
          <p:cNvSpPr>
            <a:spLocks noEditPoints="1"/>
          </p:cNvSpPr>
          <p:nvPr userDrawn="1"/>
        </p:nvSpPr>
        <p:spPr bwMode="auto">
          <a:xfrm>
            <a:off x="1530351" y="623888"/>
            <a:ext cx="71438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0" name="Freeform 1950"/>
          <p:cNvSpPr>
            <a:spLocks/>
          </p:cNvSpPr>
          <p:nvPr userDrawn="1"/>
        </p:nvSpPr>
        <p:spPr bwMode="auto">
          <a:xfrm>
            <a:off x="1616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1" name="Freeform 1951"/>
          <p:cNvSpPr>
            <a:spLocks noEditPoints="1"/>
          </p:cNvSpPr>
          <p:nvPr userDrawn="1"/>
        </p:nvSpPr>
        <p:spPr bwMode="auto">
          <a:xfrm>
            <a:off x="1665288" y="625475"/>
            <a:ext cx="63500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2" name="Freeform 1952"/>
          <p:cNvSpPr>
            <a:spLocks/>
          </p:cNvSpPr>
          <p:nvPr userDrawn="1"/>
        </p:nvSpPr>
        <p:spPr bwMode="auto">
          <a:xfrm>
            <a:off x="1743076" y="625475"/>
            <a:ext cx="39688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3" name="Freeform 1953"/>
          <p:cNvSpPr>
            <a:spLocks noEditPoints="1"/>
          </p:cNvSpPr>
          <p:nvPr userDrawn="1"/>
        </p:nvSpPr>
        <p:spPr bwMode="auto">
          <a:xfrm>
            <a:off x="1798638" y="623888"/>
            <a:ext cx="46038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4" name="Freeform 1954"/>
          <p:cNvSpPr>
            <a:spLocks noEditPoints="1"/>
          </p:cNvSpPr>
          <p:nvPr userDrawn="1"/>
        </p:nvSpPr>
        <p:spPr bwMode="auto">
          <a:xfrm>
            <a:off x="1844676" y="623888"/>
            <a:ext cx="5715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5" name="Freeform 1955"/>
          <p:cNvSpPr>
            <a:spLocks/>
          </p:cNvSpPr>
          <p:nvPr userDrawn="1"/>
        </p:nvSpPr>
        <p:spPr bwMode="auto">
          <a:xfrm>
            <a:off x="1912938" y="625475"/>
            <a:ext cx="58738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6" name="Freeform 1956"/>
          <p:cNvSpPr>
            <a:spLocks/>
          </p:cNvSpPr>
          <p:nvPr userDrawn="1"/>
        </p:nvSpPr>
        <p:spPr bwMode="auto">
          <a:xfrm>
            <a:off x="1984376" y="625475"/>
            <a:ext cx="52388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57" name="Freeform 1957"/>
          <p:cNvSpPr>
            <a:spLocks/>
          </p:cNvSpPr>
          <p:nvPr userDrawn="1"/>
        </p:nvSpPr>
        <p:spPr bwMode="auto">
          <a:xfrm>
            <a:off x="2055813" y="625475"/>
            <a:ext cx="52388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72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786271"/>
            <a:ext cx="7543800" cy="3817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Состав и сроки бюджетной (бухгалтерской) отчетности за 1 квартал 2018 года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</a:t>
            </a:r>
            <a:r>
              <a:rPr lang="ru-RU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централизованной бухгалтерии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04.04.2018 г.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59" y="5922927"/>
            <a:ext cx="9138541" cy="707886"/>
          </a:xfrm>
          <a:prstGeom prst="rect">
            <a:avLst/>
          </a:prstGeom>
          <a:solidFill>
            <a:schemeClr val="tx1">
              <a:lumMod val="60000"/>
              <a:lumOff val="40000"/>
              <a:alpha val="53000"/>
            </a:schemeClr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gray">
          <a:xfrm>
            <a:off x="5459" y="-29445"/>
            <a:ext cx="9138541" cy="1471084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Карачаево-Черкесской Республике  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442" y="28729"/>
            <a:ext cx="1416300" cy="14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9445"/>
            <a:ext cx="1517650" cy="14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426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2835" y="839152"/>
            <a:ext cx="2078182" cy="3599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7091" y="672353"/>
            <a:ext cx="3186545" cy="672353"/>
          </a:xfrm>
          <a:custGeom>
            <a:avLst/>
            <a:gdLst/>
            <a:ahLst/>
            <a:cxnLst/>
            <a:rect l="l" t="t" r="r" b="b"/>
            <a:pathLst>
              <a:path w="3505200" h="762000">
                <a:moveTo>
                  <a:pt x="0" y="762000"/>
                </a:moveTo>
                <a:lnTo>
                  <a:pt x="3505200" y="762000"/>
                </a:lnTo>
                <a:lnTo>
                  <a:pt x="3505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15637" y="6252883"/>
            <a:ext cx="8312727" cy="359858"/>
          </a:xfrm>
          <a:prstGeom prst="rect">
            <a:avLst/>
          </a:prstGeom>
          <a:noFill/>
        </p:spPr>
        <p:txBody>
          <a:bodyPr wrap="square" lIns="82058" tIns="41029" rIns="82058" bIns="41029" rtlCol="0">
            <a:spAutoFit/>
          </a:bodyPr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5459" y="-29445"/>
            <a:ext cx="9138541" cy="1471084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Карачаево-Черкесской Республике  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9445"/>
            <a:ext cx="1517650" cy="14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237" y="28729"/>
            <a:ext cx="1352505" cy="14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7092" y="2339163"/>
            <a:ext cx="8794650" cy="427357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25 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денежным расчетам и </a:t>
            </a:r>
            <a:r>
              <a:rPr lang="ru-RU" sz="1400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неденежным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расчетам в части некассовых операций </a:t>
            </a:r>
            <a:r>
              <a:rPr lang="ru-RU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счетам  120551560, 120551660,  120651560, 120651660, 120711540, 120711640,  120721640, 130251830,  130404000   (АР 500    и 600)- всего 10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0503127 по аналитическим разрезам 500, 501 (нераспределенные остатки РБС), 600 (международные кредиты), 227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 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дополнительные источники) – всего 4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0503164</a:t>
            </a:r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 0503160 текстовая часть пояснительной записки (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обязательна для всех субъектов отчетности, независимо от организационно-правовой формы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0503177</a:t>
            </a:r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0503178 по аналитическим разрезам 500 (по бюджетной деятельности), 600 (по нефинансовым активам), 278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 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средства во временном распоряжении), 278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 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загранучреждениям)  - всего 4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0503184</a:t>
            </a:r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0503296</a:t>
            </a:r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0503191 дополнительная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ф. 0503192 дополнительная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ф.0503193 по аналитическим разрезам 293а, 293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b, 293c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всего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3</a:t>
            </a:r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1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Всего форм по перечню – 1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(с учетом аналитических разрезов 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8)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object 2"/>
          <p:cNvSpPr txBox="1">
            <a:spLocks/>
          </p:cNvSpPr>
          <p:nvPr/>
        </p:nvSpPr>
        <p:spPr>
          <a:xfrm>
            <a:off x="403721" y="1459596"/>
            <a:ext cx="812837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lvl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altLang="ru-RU" sz="2000" b="1" dirty="0" smtClean="0"/>
              <a:t>Полный перечень форм квартальной отчетности  </a:t>
            </a:r>
          </a:p>
          <a:p>
            <a:pPr marL="11397" marR="4559" lvl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altLang="ru-RU" sz="2000" b="1" dirty="0" smtClean="0"/>
              <a:t>на 01 апреля по Инструкции № 191н </a:t>
            </a:r>
          </a:p>
          <a:p>
            <a:pPr marL="11397" marR="4559" lvl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ru-RU" sz="2000" b="1" dirty="0" smtClean="0"/>
              <a:t>(</a:t>
            </a:r>
            <a:r>
              <a:rPr lang="ru-RU" altLang="ru-RU" sz="2000" b="1" dirty="0" smtClean="0"/>
              <a:t>с учетом изменений от 07.03.2018 № 43н) и приказу № 15н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348715" y="2151757"/>
            <a:ext cx="233917" cy="37481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1488" y="1596011"/>
            <a:ext cx="812837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altLang="ru-RU" sz="2000" dirty="0" smtClean="0"/>
              <a:t>Полный перечень форм квартальной отчетности  </a:t>
            </a:r>
            <a:br>
              <a:rPr lang="ru-RU" altLang="ru-RU" sz="2000" dirty="0" smtClean="0"/>
            </a:br>
            <a:r>
              <a:rPr lang="ru-RU" altLang="ru-RU" sz="2000" dirty="0" smtClean="0"/>
              <a:t>на 01 апреля  по Инструкции № 33н </a:t>
            </a:r>
            <a:br>
              <a:rPr lang="ru-RU" altLang="ru-RU" sz="2000" dirty="0" smtClean="0"/>
            </a:br>
            <a:r>
              <a:rPr lang="en-US" altLang="ru-RU" sz="2000" dirty="0" smtClean="0"/>
              <a:t>(</a:t>
            </a:r>
            <a:r>
              <a:rPr lang="ru-RU" altLang="ru-RU" sz="2000" dirty="0" smtClean="0"/>
              <a:t>с учетом изменений от 07.03.2018 № 42н) и приказу № 247н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439162" y="3987210"/>
            <a:ext cx="7732568" cy="8274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2000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dirty="0" smtClean="0">
              <a:latin typeface="Times New Roman"/>
              <a:cs typeface="Times New Roman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5459" y="0"/>
            <a:ext cx="9138541" cy="1471084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Карачаево-Черкесской Республике  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9445"/>
            <a:ext cx="1517650" cy="14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237" y="28729"/>
            <a:ext cx="1352505" cy="14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Стрелка вниз 21"/>
          <p:cNvSpPr/>
          <p:nvPr/>
        </p:nvSpPr>
        <p:spPr>
          <a:xfrm>
            <a:off x="4465672" y="2339162"/>
            <a:ext cx="233917" cy="54226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01488" y="3019646"/>
            <a:ext cx="8396494" cy="34336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Ф. 0503725 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денежным расчетам и </a:t>
            </a:r>
            <a:r>
              <a:rPr lang="ru-RU" sz="1400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неденежным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расчетам в части некассовых операций</a:t>
            </a:r>
            <a:r>
              <a:rPr lang="ru-RU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 счету 030404 по КФО: ПДД-2(337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ГЗ-4,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иные цели-5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КВ-6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ОМС-7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всего 5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0503737 по КФО: ПДД-2(337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ГЗ-4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иные цели-5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КВ-6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ОМС-7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337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– всего 5</a:t>
            </a: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 0503760 текстовая часть пояснительной записки (</a:t>
            </a:r>
            <a:r>
              <a:rPr lang="ru-RU" sz="14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обязательна для всех субъектов отчетности, независимо от организационно-правовой формы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  <a:p>
            <a:pPr fontAlgn="t"/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0503779</a:t>
            </a:r>
          </a:p>
          <a:p>
            <a:pPr fontAlgn="t"/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 Ф. 0503295</a:t>
            </a:r>
          </a:p>
          <a:p>
            <a:pPr fontAlgn="t">
              <a:buFontTx/>
              <a:buChar char="-"/>
            </a:pP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ф. 0503793 (дополнительная) по видам субсидий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– (ГЗ-2(393а), субсидия по ст.78.1 п.1 абз.2 БК РФ (393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b)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КВ-6(393с) – всего 3 </a:t>
            </a:r>
          </a:p>
          <a:p>
            <a:pPr fontAlgn="t"/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Всего форм по перечню – 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ru-RU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(с учетом </a:t>
            </a:r>
            <a:r>
              <a:rPr lang="ru-RU" sz="14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разрезов 16)</a:t>
            </a:r>
            <a:endParaRPr lang="ru-RU" sz="1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5471" y="1684313"/>
            <a:ext cx="812837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>
              <a:lnSpc>
                <a:spcPct val="80000"/>
              </a:lnSpc>
            </a:pPr>
            <a:r>
              <a:rPr lang="ru-RU" sz="2000" dirty="0" smtClean="0"/>
              <a:t>Крайние сроки представления отчетности на 01 апреля 2018 года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субъектами отчетности Карачаево-Черкесской Республике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1273" y="1314981"/>
            <a:ext cx="7732568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 algn="ctr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endParaRPr lang="ru-RU" sz="1600" b="1" dirty="0" smtClean="0">
              <a:latin typeface="Times New Roman"/>
              <a:cs typeface="Times New Roman"/>
            </a:endParaRPr>
          </a:p>
          <a:p>
            <a:pPr marL="11397" marR="4559">
              <a:lnSpc>
                <a:spcPct val="150000"/>
              </a:lnSpc>
              <a:buClr>
                <a:srgbClr val="096234"/>
              </a:buClr>
              <a:tabLst>
                <a:tab pos="216543" algn="l"/>
              </a:tabLst>
            </a:pPr>
            <a:r>
              <a:rPr lang="en-US" sz="1600" b="1" dirty="0" smtClean="0"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gray">
          <a:xfrm>
            <a:off x="5459" y="0"/>
            <a:ext cx="9138541" cy="1471084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Федерального казначейства по </a:t>
            </a:r>
          </a:p>
          <a:p>
            <a:pPr algn="ctr" eaLnBrk="1" hangingPunct="1">
              <a:defRPr/>
            </a:pPr>
            <a:r>
              <a:rPr lang="ru-RU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Карачаево-Черкесской Республике  </a:t>
            </a:r>
            <a:endParaRPr lang="ru-RU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200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9445"/>
            <a:ext cx="1517650" cy="147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237" y="28729"/>
            <a:ext cx="1352505" cy="1430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89149"/>
              </p:ext>
            </p:extLst>
          </p:nvPr>
        </p:nvGraphicFramePr>
        <p:xfrm>
          <a:off x="435471" y="2562447"/>
          <a:ext cx="8496944" cy="363633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784353"/>
                <a:gridCol w="2427698"/>
                <a:gridCol w="2284893"/>
              </a:tblGrid>
              <a:tr h="77175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Код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главы ГРБС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Крайняя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ата представления отчетности ПБС, АУБУ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Крайняя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ата представления отчетности АД, РБС, РБС_АУБУ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 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077</a:t>
                      </a:r>
                      <a:endParaRPr lang="ru-RU" sz="1300" dirty="0" smtClean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-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12.04.2018</a:t>
                      </a:r>
                      <a:endParaRPr lang="ru-RU" sz="1300" b="1" dirty="0" smtClean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049,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052,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053*</a:t>
                      </a:r>
                      <a:r>
                        <a:rPr lang="ru-RU" sz="1300" dirty="0" smtClean="0"/>
                        <a:t>, 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089, 150 </a:t>
                      </a:r>
                      <a:endParaRPr lang="ru-RU" sz="1300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12.04.2018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16.04.2018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 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060,</a:t>
                      </a:r>
                      <a:r>
                        <a:rPr lang="ru-RU" sz="1300" dirty="0" smtClean="0"/>
                        <a:t> 096,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108,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161, 169, 172</a:t>
                      </a:r>
                      <a:endParaRPr lang="ru-RU" sz="1300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13.04.2018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17.04.2018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048*, 051,</a:t>
                      </a:r>
                      <a:r>
                        <a:rPr lang="ru-RU" sz="13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100,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149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167, 318, 321*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322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415, 417</a:t>
                      </a:r>
                      <a:endParaRPr lang="ru-RU" sz="1300" dirty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16.04.2018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18.04.2018</a:t>
                      </a:r>
                      <a:endParaRPr lang="ru-RU" sz="13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056,</a:t>
                      </a:r>
                      <a:r>
                        <a:rPr lang="ru-RU" sz="1300" dirty="0" smtClean="0"/>
                        <a:t>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074*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082*, 092</a:t>
                      </a:r>
                      <a:endParaRPr lang="ru-RU" sz="1300" dirty="0" smtClean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17.04.2018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19.04.2018</a:t>
                      </a:r>
                      <a:endParaRPr lang="ru-RU" sz="1300" b="1" dirty="0" smtClean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92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 007*, 141*</a:t>
                      </a:r>
                      <a:r>
                        <a:rPr lang="ru-RU" sz="1300" dirty="0" smtClean="0"/>
                        <a:t>, 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177*, 182*, 320*, 438</a:t>
                      </a:r>
                      <a:endParaRPr lang="ru-RU" sz="1300" dirty="0" smtClean="0">
                        <a:solidFill>
                          <a:schemeClr val="tx1"/>
                        </a:solidFill>
                        <a:latin typeface="SchoolBook" pitchFamily="2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18.04.2018</a:t>
                      </a:r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20.04.2018</a:t>
                      </a:r>
                      <a:endParaRPr lang="ru-RU" sz="1300" b="1" dirty="0" smtClean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9226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i="1" dirty="0" smtClean="0"/>
                        <a:t>* учреждения, подведомственные главам,  осуществляют</a:t>
                      </a:r>
                      <a:r>
                        <a:rPr lang="ru-RU" sz="1300" i="1" baseline="0" dirty="0" smtClean="0"/>
                        <a:t> несколько полномочий</a:t>
                      </a:r>
                      <a:endParaRPr lang="ru-RU" sz="1300" i="1" dirty="0" smtClean="0">
                        <a:latin typeface="SchoolBook" pitchFamily="2" charset="0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300" b="1" dirty="0">
                        <a:latin typeface="SchoolBook" pitchFamily="2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 smtClean="0">
                        <a:latin typeface="SchoolBook" pitchFamily="2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09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21113</TotalTime>
  <Words>526</Words>
  <Application>Microsoft Office PowerPoint</Application>
  <PresentationFormat>Экран (4:3)</PresentationFormat>
  <Paragraphs>70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 </vt:lpstr>
      <vt:lpstr>Презентация PowerPoint</vt:lpstr>
      <vt:lpstr>Полный перечень форм квартальной отчетности   на 01 апреля  по Инструкции № 33н  (с учетом изменений от 07.03.2018 № 42н) и приказу № 247н</vt:lpstr>
      <vt:lpstr>Крайние сроки представления отчетности на 01 апреля 2018 года   субъектами отчетности Карачаево-Черкесской Республике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ОБЗ</dc:creator>
  <cp:lastModifiedBy>Динаева Лейла Аликовна</cp:lastModifiedBy>
  <cp:revision>946</cp:revision>
  <cp:lastPrinted>2018-04-06T08:40:58Z</cp:lastPrinted>
  <dcterms:created xsi:type="dcterms:W3CDTF">2014-05-13T07:16:38Z</dcterms:created>
  <dcterms:modified xsi:type="dcterms:W3CDTF">2018-04-06T08:41:12Z</dcterms:modified>
</cp:coreProperties>
</file>